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66" r:id="rId4"/>
    <p:sldId id="258" r:id="rId5"/>
    <p:sldId id="261" r:id="rId6"/>
    <p:sldId id="262" r:id="rId7"/>
    <p:sldId id="260" r:id="rId8"/>
    <p:sldId id="259" r:id="rId9"/>
    <p:sldId id="263" r:id="rId10"/>
    <p:sldId id="264" r:id="rId11"/>
    <p:sldId id="268" r:id="rId12"/>
    <p:sldId id="265" r:id="rId13"/>
    <p:sldId id="267" r:id="rId14"/>
    <p:sldId id="269" r:id="rId15"/>
    <p:sldId id="273" r:id="rId16"/>
    <p:sldId id="270" r:id="rId17"/>
    <p:sldId id="275" r:id="rId18"/>
    <p:sldId id="271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9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ультимедиа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noProof="0" smtClean="0"/>
              <a:t>Вставка клипа мультимедиа</a:t>
            </a:r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folHlink">
                <a:gamma/>
                <a:tint val="0"/>
                <a:invGamma/>
              </a:scheme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ransition spd="med">
    <p:newsflash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ru.wikipedia.org/wiki/%D0%A4%D0%B0%D0%B9%D0%BB:KrylovBasnopisetsByEggink.jpg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medconfer.com/node/2193" TargetMode="External"/><Relationship Id="rId2" Type="http://schemas.openxmlformats.org/officeDocument/2006/relationships/hyperlink" Target="http://literatura5.narod.ru/basni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ntilopa.ru/who-is-who/information/01/information/157.htm" TargetMode="External"/><Relationship Id="rId5" Type="http://schemas.openxmlformats.org/officeDocument/2006/relationships/hyperlink" Target="https://ru.wikipedia.org/wiki/%D0%93%D0%BE%D1%80%D0%B0%D1%86%D0%B8%D0%B9" TargetMode="External"/><Relationship Id="rId4" Type="http://schemas.openxmlformats.org/officeDocument/2006/relationships/hyperlink" Target="https://ru.wikipedia.org/wiki/%D0%91%D0%B0%D1%81%D0%BD%D1%8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ncientrome.ru/antlitr/t.htm?a=142540700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commons.wikimedia.org/wiki/File:Quintus_Horatius_Flaccus.jpg?uselang=r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commons.wikimedia.org/wiki/File:Phaedrus_Fabulist_1745_engraving.jpg?uselang=ru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1000"/>
            <a:ext cx="6400800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dirty="0" smtClean="0"/>
              <a:t>Басня как эпический жанр литературы</a:t>
            </a:r>
            <a:endParaRPr lang="ru-RU" b="1" dirty="0" smtClean="0"/>
          </a:p>
        </p:txBody>
      </p:sp>
      <p:pic>
        <p:nvPicPr>
          <p:cNvPr id="27654" name="Picture 6" descr="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844824"/>
            <a:ext cx="161131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7" descr="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419600"/>
            <a:ext cx="14795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8" descr="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4293096"/>
            <a:ext cx="2286000" cy="156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9" descr="images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7600" y="1752600"/>
            <a:ext cx="13303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22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31640" y="1700808"/>
            <a:ext cx="176212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85" decel="100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385" decel="100000"/>
                                        <p:tgtEl>
                                          <p:spTgt spid="276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385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385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85" decel="100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385" decel="100000"/>
                                        <p:tgtEl>
                                          <p:spTgt spid="276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385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85" decel="100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385" decel="100000"/>
                                        <p:tgtEl>
                                          <p:spTgt spid="276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385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385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85" decel="100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385" decel="100000"/>
                                        <p:tgtEl>
                                          <p:spTgt spid="276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385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385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b="1" dirty="0" smtClean="0"/>
              <a:t> Лессинг (1729-1781) – немецкий поэт</a:t>
            </a:r>
            <a:endParaRPr lang="ru-RU" b="1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b="1" dirty="0" smtClean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400" dirty="0" smtClean="0"/>
              <a:t>Басни пишет прозой. В предисловии к своим басням писал: «Ни на одном виде стихотворений я не сосредоточивал своего внимания больше, чем на басне. Мне нравилось пребывать на этой общей меже поэзии и морали».</a:t>
            </a:r>
            <a:endParaRPr lang="ru-RU" sz="240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 descr="C:\Users\Любовь\Desktop\басни урок\lessing_1771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06169"/>
            <a:ext cx="3180274" cy="457353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Ломоносов Михаил Васильевич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Учение «о трёх штилях»</a:t>
            </a:r>
          </a:p>
          <a:p>
            <a:r>
              <a:rPr lang="ru-RU" dirty="0" smtClean="0"/>
              <a:t>Басня- «низкий» штиль</a:t>
            </a:r>
          </a:p>
          <a:p>
            <a:r>
              <a:rPr lang="ru-RU" dirty="0" smtClean="0"/>
              <a:t>«простонародные  низкие слова»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Ломоносов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4698"/>
            <a:ext cx="3293290" cy="4610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Сумароков Александр Петрович</a:t>
            </a:r>
            <a:br>
              <a:rPr lang="ru-RU" sz="2400" dirty="0" smtClean="0"/>
            </a:br>
            <a:r>
              <a:rPr lang="ru-RU" sz="2400" dirty="0" smtClean="0"/>
              <a:t>(1717 – 1777)</a:t>
            </a:r>
            <a:endParaRPr lang="ru-RU" sz="24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800" dirty="0" smtClean="0"/>
              <a:t>В русской литературе заложил основы национальной басенной традиции. Его поэтическим девизом были слова: «Доколе дряхлостью иль смертью не увяну, Против пороков я писать не перестану…»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dirty="0" smtClean="0"/>
              <a:t>Кроме Сумарокова басни писали </a:t>
            </a:r>
            <a:r>
              <a:rPr lang="ru-RU" sz="1800" dirty="0" err="1" smtClean="0"/>
              <a:t>Хемницер</a:t>
            </a:r>
            <a:r>
              <a:rPr lang="ru-RU" sz="1800" dirty="0" smtClean="0"/>
              <a:t> И.И., Дмитриев И.И.</a:t>
            </a:r>
            <a:endParaRPr lang="ru-RU" sz="1800" dirty="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5" name="Picture 1" descr="C:\Users\Любовь\Desktop\басни урок\Sumarokov_Aleksandr_Petrovic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00" y="1964531"/>
            <a:ext cx="3175000" cy="37973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8" name="Picture 2" descr="C:\Users\Любовь\Desktop\басни урок\хемницер ив ив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21907"/>
            <a:ext cx="2808312" cy="381339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115616" y="5877272"/>
            <a:ext cx="1793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Хемницер</a:t>
            </a:r>
            <a:r>
              <a:rPr lang="ru-RU" dirty="0" smtClean="0"/>
              <a:t> И.И.</a:t>
            </a:r>
            <a:endParaRPr lang="ru-RU" dirty="0"/>
          </a:p>
        </p:txBody>
      </p:sp>
      <p:pic>
        <p:nvPicPr>
          <p:cNvPr id="24579" name="Picture 3" descr="C:\Users\Любовь\Desktop\басни урок\дмитриев иван ив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34565" y="1772816"/>
            <a:ext cx="2745905" cy="374441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436096" y="6021288"/>
            <a:ext cx="1768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Дмитриев И.И.</a:t>
            </a: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Крылов Иван Андреевич (1769-1844)</a:t>
            </a:r>
            <a:endParaRPr lang="ru-RU" sz="32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Вершиной в развитии жанра стали басни Крылова, вобравшие в себя опыт двух с половиной тысячелетий.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«Ни один из поэтов не умел сделать свою мысль так ощутимой и выражаться так доступно всем, как Крылов»,- писал Н.В.Гоголь.</a:t>
            </a:r>
            <a:endParaRPr lang="ru-RU" sz="2400" dirty="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http://upload.wikimedia.org/wikipedia/ru/thumb/3/36/KrylovBasnopisetsByEggink.jpg/200px-KrylovBasnopisetsByEggink.jpg">
            <a:hlinkClick r:id="rId2" tooltip="KrylovBasnopisetsByEggink.jpg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2224" y="1539934"/>
            <a:ext cx="3426200" cy="4625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О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собенности 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басни</a:t>
            </a:r>
            <a:endParaRPr lang="ru-RU" sz="32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 smtClean="0"/>
              <a:t>а) мораль</a:t>
            </a:r>
            <a:r>
              <a:rPr lang="ru-RU" sz="2400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 </a:t>
            </a:r>
            <a:br>
              <a:rPr lang="ru-RU" sz="2400" dirty="0" smtClean="0"/>
            </a:br>
            <a:r>
              <a:rPr lang="ru-RU" sz="2400" dirty="0" smtClean="0"/>
              <a:t>б) аллегорический (иносказательный) смысл; </a:t>
            </a:r>
            <a:br>
              <a:rPr lang="ru-RU" sz="2400" dirty="0" smtClean="0"/>
            </a:br>
            <a:endParaRPr lang="ru-RU" sz="2400" dirty="0" smtClean="0"/>
          </a:p>
          <a:p>
            <a:pPr>
              <a:lnSpc>
                <a:spcPct val="90000"/>
              </a:lnSpc>
            </a:pPr>
            <a:r>
              <a:rPr lang="ru-RU" sz="2400" dirty="0" smtClean="0"/>
              <a:t>в</a:t>
            </a:r>
            <a:r>
              <a:rPr lang="ru-RU" sz="2400" dirty="0" smtClean="0"/>
              <a:t>) типичность описываемой ситуации; </a:t>
            </a:r>
            <a:br>
              <a:rPr lang="ru-RU" sz="2400" dirty="0" smtClean="0"/>
            </a:br>
            <a:endParaRPr lang="ru-RU" sz="2400" dirty="0" smtClean="0"/>
          </a:p>
          <a:p>
            <a:pPr>
              <a:lnSpc>
                <a:spcPct val="90000"/>
              </a:lnSpc>
            </a:pPr>
            <a:r>
              <a:rPr lang="ru-RU" sz="2400" dirty="0" smtClean="0"/>
              <a:t>г</a:t>
            </a:r>
            <a:r>
              <a:rPr lang="ru-RU" sz="2400" dirty="0" smtClean="0"/>
              <a:t>) характеры-персонажи; </a:t>
            </a:r>
            <a:br>
              <a:rPr lang="ru-RU" sz="2400" dirty="0" smtClean="0"/>
            </a:br>
            <a:endParaRPr lang="ru-RU" sz="2400" dirty="0" smtClean="0"/>
          </a:p>
          <a:p>
            <a:pPr>
              <a:lnSpc>
                <a:spcPct val="90000"/>
              </a:lnSpc>
            </a:pPr>
            <a:r>
              <a:rPr lang="ru-RU" sz="2400" dirty="0" err="1" smtClean="0"/>
              <a:t>д</a:t>
            </a:r>
            <a:r>
              <a:rPr lang="ru-RU" sz="2400" dirty="0" smtClean="0"/>
              <a:t>) осмеяние человеческих пороков и недостатков.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038600" cy="4997152"/>
          </a:xfrm>
        </p:spPr>
        <p:txBody>
          <a:bodyPr/>
          <a:lstStyle/>
          <a:p>
            <a:r>
              <a:rPr lang="ru-RU" dirty="0" smtClean="0"/>
              <a:t>Лев-	</a:t>
            </a:r>
            <a:endParaRPr lang="ru-RU" dirty="0" smtClean="0"/>
          </a:p>
          <a:p>
            <a:r>
              <a:rPr lang="ru-RU" dirty="0" smtClean="0"/>
              <a:t>Волк-</a:t>
            </a:r>
            <a:endParaRPr lang="ru-RU" dirty="0" smtClean="0"/>
          </a:p>
          <a:p>
            <a:r>
              <a:rPr lang="ru-RU" dirty="0" smtClean="0"/>
              <a:t>Заяц-                                                    Ягненок-</a:t>
            </a:r>
          </a:p>
          <a:p>
            <a:r>
              <a:rPr lang="ru-RU" dirty="0" smtClean="0"/>
              <a:t>Свинья-	</a:t>
            </a:r>
            <a:endParaRPr lang="ru-RU" dirty="0" smtClean="0"/>
          </a:p>
          <a:p>
            <a:r>
              <a:rPr lang="ru-RU" dirty="0" smtClean="0"/>
              <a:t>Лиса-</a:t>
            </a:r>
            <a:endParaRPr lang="ru-RU" dirty="0" smtClean="0"/>
          </a:p>
          <a:p>
            <a:r>
              <a:rPr lang="ru-RU" dirty="0" smtClean="0"/>
              <a:t>Муравей-	</a:t>
            </a:r>
            <a:endParaRPr lang="ru-RU" dirty="0" smtClean="0"/>
          </a:p>
          <a:p>
            <a:r>
              <a:rPr lang="ru-RU" dirty="0" smtClean="0"/>
              <a:t>Осел-</a:t>
            </a:r>
            <a:endParaRPr lang="ru-RU" dirty="0" smtClean="0"/>
          </a:p>
          <a:p>
            <a:r>
              <a:rPr lang="ru-RU" dirty="0" smtClean="0"/>
              <a:t>Стрекоза-                                             </a:t>
            </a:r>
            <a:r>
              <a:rPr lang="ru-RU" dirty="0" smtClean="0"/>
              <a:t>Ворона-</a:t>
            </a:r>
            <a:endParaRPr lang="ru-RU" dirty="0" smtClean="0"/>
          </a:p>
          <a:p>
            <a:pPr eaLnBrk="1" hangingPunct="1">
              <a:lnSpc>
                <a:spcPct val="90000"/>
              </a:lnSpc>
            </a:pPr>
            <a:endParaRPr lang="ru-RU" b="1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81128"/>
          </a:xfrm>
        </p:spPr>
        <p:txBody>
          <a:bodyPr/>
          <a:lstStyle/>
          <a:p>
            <a:r>
              <a:rPr lang="ru-RU" i="1" dirty="0" smtClean="0"/>
              <a:t>Слова для справок: </a:t>
            </a:r>
            <a:r>
              <a:rPr lang="ru-RU" sz="2400" i="1" dirty="0" smtClean="0"/>
              <a:t>невежество, трудолюбие, упрямство, ротозейство, злобность, беззащитность, храбрость, </a:t>
            </a:r>
            <a:endParaRPr lang="ru-RU" sz="2400" i="1" dirty="0" smtClean="0"/>
          </a:p>
          <a:p>
            <a:r>
              <a:rPr lang="ru-RU" sz="2400" i="1" dirty="0" smtClean="0"/>
              <a:t>трусость</a:t>
            </a:r>
            <a:r>
              <a:rPr lang="ru-RU" sz="2400" i="1" dirty="0" smtClean="0"/>
              <a:t>, легкомыслие, хитрость.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3759200" y="4238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1507" name="Text Box 17"/>
          <p:cNvSpPr txBox="1">
            <a:spLocks noChangeArrowheads="1"/>
          </p:cNvSpPr>
          <p:nvPr/>
        </p:nvSpPr>
        <p:spPr bwMode="auto">
          <a:xfrm>
            <a:off x="2608263" y="1504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78901" name="Group 53"/>
          <p:cNvGraphicFramePr>
            <a:graphicFrameLocks noGrp="1"/>
          </p:cNvGraphicFramePr>
          <p:nvPr/>
        </p:nvGraphicFramePr>
        <p:xfrm>
          <a:off x="0" y="1025525"/>
          <a:ext cx="9144000" cy="5832475"/>
        </p:xfrm>
        <a:graphic>
          <a:graphicData uri="http://schemas.openxmlformats.org/drawingml/2006/table">
            <a:tbl>
              <a:tblPr/>
              <a:tblGrid>
                <a:gridCol w="4573588"/>
                <a:gridCol w="4570412"/>
              </a:tblGrid>
              <a:tr h="5832475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уроке я работал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Своей работой на уроке я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Урок показался мне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За урок я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Мое настроение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 Материал урока для меня был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активно,   пассивно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доволен,   недоволен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коротким,  длинным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 устал,   устал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стало лучше, стало хуже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понятен,        непонятен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интересен,    скучен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полезен,        бесполезен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16" name="Rectangle 54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FFB9E8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>
                <a:solidFill>
                  <a:srgbClr val="000099"/>
                </a:solidFill>
              </a:rPr>
              <a:t>Прием рефлексии «Выбор»</a:t>
            </a:r>
            <a:endParaRPr lang="ru-RU" b="1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Читать басни Крылова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newsfla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Использованные ресурсы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http://literatura5.narod.ru/basni.html</a:t>
            </a:r>
            <a:endParaRPr lang="ru-RU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http://medconfer.com/node/2193</a:t>
            </a:r>
            <a:endParaRPr lang="ru-RU" sz="20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https://ru.wikipedia.org/wiki/%D0%91%D0%B0%D1%81%D0%BD%D1%8F</a:t>
            </a:r>
            <a:endParaRPr lang="ru-RU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https</a:t>
            </a:r>
            <a:r>
              <a:rPr lang="ru-RU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://ru.wikipedia.org/wiki/%D0%93%D0%BE%D1%80%D0%B0%D1%86%D0%B8%D0%B9</a:t>
            </a:r>
            <a:endParaRPr lang="ru-RU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/>
              </a:rPr>
              <a:t>http://www.antilopa.ru/who-is-who/information/01/information/157.htm</a:t>
            </a:r>
            <a:endParaRPr lang="ru-RU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800" dirty="0" smtClean="0"/>
              <a:t>Егорова Н.В. Универсальные поурочные разработки по литературе: 5 класс. – М.: ВАКО, 2009.</a:t>
            </a:r>
          </a:p>
          <a:p>
            <a:r>
              <a:rPr lang="ru-RU" sz="1800" dirty="0" err="1" smtClean="0"/>
              <a:t>Чаплышкина</a:t>
            </a:r>
            <a:r>
              <a:rPr lang="ru-RU" sz="1800" dirty="0" smtClean="0"/>
              <a:t> Т.П., </a:t>
            </a:r>
            <a:r>
              <a:rPr lang="ru-RU" sz="1800" dirty="0" err="1" smtClean="0"/>
              <a:t>Садвакасова</a:t>
            </a:r>
            <a:r>
              <a:rPr lang="ru-RU" sz="1800" dirty="0" smtClean="0"/>
              <a:t> А.М. и др. Русская словесность: фольклор и литература. Дидактический материал: Для 5 </a:t>
            </a:r>
            <a:r>
              <a:rPr lang="ru-RU" sz="1800" dirty="0" err="1" smtClean="0"/>
              <a:t>кл.общеобразоват.шк</a:t>
            </a:r>
            <a:r>
              <a:rPr lang="ru-RU" sz="1800" dirty="0" smtClean="0"/>
              <a:t>. – 3-е изд. – </a:t>
            </a:r>
            <a:r>
              <a:rPr lang="ru-RU" sz="1800" dirty="0" err="1" smtClean="0"/>
              <a:t>Алматы</a:t>
            </a:r>
            <a:r>
              <a:rPr lang="ru-RU" sz="1800" dirty="0" smtClean="0"/>
              <a:t>: </a:t>
            </a:r>
            <a:r>
              <a:rPr lang="ru-RU" sz="1800" dirty="0" err="1" smtClean="0"/>
              <a:t>Атам</a:t>
            </a:r>
            <a:r>
              <a:rPr lang="kk-KZ" sz="1800" dirty="0" smtClean="0"/>
              <a:t>ұра, 2010.</a:t>
            </a:r>
            <a:endParaRPr lang="ru-RU" sz="1800" dirty="0"/>
          </a:p>
        </p:txBody>
      </p:sp>
    </p:spTree>
  </p:cSld>
  <p:clrMapOvr>
    <a:masterClrMapping/>
  </p:clrMapOvr>
  <p:transition spd="med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Повторение. Найдите соответствия</a:t>
            </a:r>
            <a:endParaRPr lang="ru-RU" sz="2800" dirty="0"/>
          </a:p>
        </p:txBody>
      </p:sp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 1 вариант</a:t>
            </a:r>
          </a:p>
          <a:p>
            <a:r>
              <a:rPr lang="ru-RU" dirty="0" smtClean="0"/>
              <a:t>1 Ж</a:t>
            </a:r>
          </a:p>
          <a:p>
            <a:r>
              <a:rPr lang="ru-RU" dirty="0" smtClean="0"/>
              <a:t>2 В</a:t>
            </a:r>
          </a:p>
          <a:p>
            <a:r>
              <a:rPr lang="ru-RU" dirty="0" smtClean="0"/>
              <a:t>3 Д</a:t>
            </a:r>
          </a:p>
          <a:p>
            <a:r>
              <a:rPr lang="ru-RU" dirty="0" smtClean="0"/>
              <a:t>4 Б</a:t>
            </a:r>
          </a:p>
          <a:p>
            <a:r>
              <a:rPr lang="ru-RU" dirty="0" smtClean="0"/>
              <a:t>5 Е</a:t>
            </a:r>
          </a:p>
          <a:p>
            <a:r>
              <a:rPr lang="ru-RU" dirty="0" smtClean="0"/>
              <a:t>6 А</a:t>
            </a:r>
          </a:p>
          <a:p>
            <a:r>
              <a:rPr lang="ru-RU" dirty="0" smtClean="0"/>
              <a:t>7 Г</a:t>
            </a:r>
            <a:endParaRPr lang="ru-RU" dirty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2 вариант</a:t>
            </a:r>
          </a:p>
          <a:p>
            <a:r>
              <a:rPr lang="ru-RU" dirty="0" smtClean="0"/>
              <a:t>1 Ж</a:t>
            </a:r>
          </a:p>
          <a:p>
            <a:r>
              <a:rPr lang="ru-RU" dirty="0" smtClean="0"/>
              <a:t>2 Е</a:t>
            </a:r>
          </a:p>
          <a:p>
            <a:r>
              <a:rPr lang="ru-RU" dirty="0" smtClean="0"/>
              <a:t>3 Д</a:t>
            </a:r>
          </a:p>
          <a:p>
            <a:r>
              <a:rPr lang="ru-RU" dirty="0" smtClean="0"/>
              <a:t>4 В</a:t>
            </a:r>
          </a:p>
          <a:p>
            <a:r>
              <a:rPr lang="ru-RU" dirty="0" smtClean="0"/>
              <a:t>5 Г</a:t>
            </a:r>
          </a:p>
          <a:p>
            <a:r>
              <a:rPr lang="ru-RU" dirty="0" smtClean="0"/>
              <a:t>6 Б</a:t>
            </a:r>
          </a:p>
          <a:p>
            <a:r>
              <a:rPr lang="ru-RU" dirty="0" smtClean="0"/>
              <a:t>7 А</a:t>
            </a: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Самостоятельная работа с учебником</a:t>
            </a:r>
            <a:endParaRPr lang="ru-RU" sz="2800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басня? </a:t>
            </a:r>
          </a:p>
          <a:p>
            <a:endParaRPr lang="ru-RU" dirty="0" smtClean="0"/>
          </a:p>
          <a:p>
            <a:r>
              <a:rPr lang="ru-RU" dirty="0" smtClean="0"/>
              <a:t>К какому роду относится басня?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 каким жанрам фольклора она близка?</a:t>
            </a:r>
          </a:p>
          <a:p>
            <a:endParaRPr lang="ru-RU" dirty="0" smtClean="0"/>
          </a:p>
          <a:p>
            <a:r>
              <a:rPr lang="ru-RU" dirty="0" smtClean="0"/>
              <a:t>Назовите обязательный элемент басни.</a:t>
            </a: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dirty="0" smtClean="0"/>
              <a:t>Гесиод (</a:t>
            </a:r>
            <a:r>
              <a:rPr lang="en-US" sz="2800" b="1" dirty="0" smtClean="0"/>
              <a:t>VIII-VII</a:t>
            </a:r>
            <a:r>
              <a:rPr lang="ru-RU" sz="2800" b="1" dirty="0" smtClean="0"/>
              <a:t> вв.до н.э.) – </a:t>
            </a:r>
            <a:br>
              <a:rPr lang="ru-RU" sz="2800" b="1" dirty="0" smtClean="0"/>
            </a:br>
            <a:r>
              <a:rPr lang="ru-RU" sz="2800" b="1" dirty="0" smtClean="0"/>
              <a:t>древнегреческий поэт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b="1" dirty="0" smtClean="0"/>
          </a:p>
        </p:txBody>
      </p:sp>
      <p:sp>
        <p:nvSpPr>
          <p:cNvPr id="18" name="Содержимое 1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400" dirty="0" smtClean="0"/>
              <a:t>В поэме «Труды и дни» широко использовал фольклор: пословицы, притчи, басни. Обращаясь к жестоким и несправедливым властителям, рассказывает басню о соловье и ястребе.</a:t>
            </a:r>
            <a:endParaRPr lang="ru-RU" sz="2400" dirty="0"/>
          </a:p>
        </p:txBody>
      </p:sp>
      <p:pic>
        <p:nvPicPr>
          <p:cNvPr id="1026" name="Picture 2" descr="G:\басни урок\гесио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915306"/>
            <a:ext cx="2592288" cy="3885893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hlinkClick r:id="rId2"/>
              </a:rPr>
              <a:t>Басню </a:t>
            </a:r>
            <a:r>
              <a:rPr lang="ru-RU" sz="2000" dirty="0" smtClean="0">
                <a:hlinkClick r:id="rId2"/>
              </a:rPr>
              <a:t>теперь </a:t>
            </a:r>
            <a:r>
              <a:rPr lang="ru-RU" sz="2000" dirty="0" smtClean="0">
                <a:hlinkClick r:id="rId2"/>
              </a:rPr>
              <a:t>расскажу</a:t>
            </a:r>
            <a:r>
              <a:rPr lang="ru-RU" sz="2000" dirty="0" smtClean="0"/>
              <a:t> я царям, как они ни </a:t>
            </a:r>
            <a:r>
              <a:rPr lang="ru-RU" sz="2000" dirty="0" smtClean="0"/>
              <a:t>разумны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Вот что </a:t>
            </a:r>
            <a:r>
              <a:rPr lang="ru-RU" sz="2000" dirty="0" smtClean="0"/>
              <a:t>однажды сказал соловью </a:t>
            </a:r>
            <a:r>
              <a:rPr lang="ru-RU" sz="2000" dirty="0" err="1" smtClean="0"/>
              <a:t>пестрогласному</a:t>
            </a:r>
            <a:r>
              <a:rPr lang="ru-RU" sz="2000" dirty="0" smtClean="0"/>
              <a:t> ястреб</a:t>
            </a:r>
            <a:r>
              <a:rPr lang="ru-RU" sz="2000" dirty="0" smtClean="0"/>
              <a:t>, </a:t>
            </a:r>
          </a:p>
          <a:p>
            <a:r>
              <a:rPr lang="ru-RU" sz="2000" dirty="0" smtClean="0"/>
              <a:t>Жалко </a:t>
            </a:r>
            <a:r>
              <a:rPr lang="ru-RU" sz="2000" dirty="0" smtClean="0"/>
              <a:t>пищал </a:t>
            </a:r>
            <a:r>
              <a:rPr lang="ru-RU" sz="2000" dirty="0" smtClean="0"/>
              <a:t>соловей</a:t>
            </a:r>
            <a:r>
              <a:rPr lang="ru-RU" sz="2000" dirty="0" smtClean="0"/>
              <a:t>, </a:t>
            </a:r>
            <a:r>
              <a:rPr lang="ru-RU" sz="2000" dirty="0" smtClean="0"/>
              <a:t>пронзенный кривыми когтями</a:t>
            </a:r>
            <a:r>
              <a:rPr lang="ru-RU" sz="2000" dirty="0" smtClean="0"/>
              <a:t>,</a:t>
            </a:r>
            <a:br>
              <a:rPr lang="ru-RU" sz="2000" dirty="0" smtClean="0"/>
            </a:br>
            <a:r>
              <a:rPr lang="ru-RU" sz="2000" dirty="0" smtClean="0"/>
              <a:t>Тот же </a:t>
            </a:r>
            <a:r>
              <a:rPr lang="ru-RU" sz="2000" dirty="0" err="1" smtClean="0"/>
              <a:t>властительно</a:t>
            </a:r>
            <a:r>
              <a:rPr lang="ru-RU" sz="2000" dirty="0" smtClean="0"/>
              <a:t> </a:t>
            </a:r>
            <a:r>
              <a:rPr lang="ru-RU" sz="2000" dirty="0" smtClean="0"/>
              <a:t>с речью такою к нему </a:t>
            </a:r>
            <a:r>
              <a:rPr lang="ru-RU" sz="2000" dirty="0" smtClean="0"/>
              <a:t>обратился</a:t>
            </a:r>
            <a:r>
              <a:rPr lang="ru-RU" sz="2000" dirty="0" smtClean="0"/>
              <a:t>:</a:t>
            </a:r>
            <a:br>
              <a:rPr lang="ru-RU" sz="2000" dirty="0" smtClean="0"/>
            </a:br>
            <a:r>
              <a:rPr lang="ru-RU" sz="2000" dirty="0" smtClean="0"/>
              <a:t>«Что ты, </a:t>
            </a:r>
            <a:r>
              <a:rPr lang="ru-RU" sz="2000" dirty="0" smtClean="0"/>
              <a:t>несчастный</a:t>
            </a:r>
            <a:r>
              <a:rPr lang="ru-RU" sz="2000" dirty="0" smtClean="0"/>
              <a:t>, пищишь? Ведь </a:t>
            </a:r>
            <a:r>
              <a:rPr lang="ru-RU" sz="2000" dirty="0" smtClean="0"/>
              <a:t>намного </a:t>
            </a:r>
            <a:r>
              <a:rPr lang="ru-RU" sz="2000" dirty="0" smtClean="0"/>
              <a:t>тебя я </a:t>
            </a:r>
            <a:r>
              <a:rPr lang="ru-RU" sz="2000" dirty="0" smtClean="0"/>
              <a:t>сильнее</a:t>
            </a:r>
            <a:r>
              <a:rPr lang="ru-RU" sz="2000" dirty="0" smtClean="0"/>
              <a:t>!</a:t>
            </a:r>
            <a:br>
              <a:rPr lang="ru-RU" sz="2000" dirty="0" smtClean="0"/>
            </a:br>
            <a:r>
              <a:rPr lang="ru-RU" sz="2000" dirty="0" smtClean="0"/>
              <a:t>Как ты ни пой, а тебя </a:t>
            </a:r>
            <a:r>
              <a:rPr lang="ru-RU" sz="2000" dirty="0" smtClean="0"/>
              <a:t>унесу </a:t>
            </a:r>
            <a:r>
              <a:rPr lang="ru-RU" sz="2000" dirty="0" smtClean="0"/>
              <a:t>я, куда мне </a:t>
            </a:r>
            <a:r>
              <a:rPr lang="ru-RU" sz="2000" dirty="0" smtClean="0"/>
              <a:t>угодно</a:t>
            </a:r>
            <a:r>
              <a:rPr lang="ru-RU" sz="2000" dirty="0" smtClean="0"/>
              <a:t>,</a:t>
            </a:r>
            <a:br>
              <a:rPr lang="ru-RU" sz="2000" dirty="0" smtClean="0"/>
            </a:br>
            <a:r>
              <a:rPr lang="ru-RU" sz="2000" dirty="0" smtClean="0"/>
              <a:t>И </a:t>
            </a:r>
            <a:r>
              <a:rPr lang="ru-RU" sz="2000" dirty="0" smtClean="0"/>
              <a:t>пообедать </a:t>
            </a:r>
            <a:r>
              <a:rPr lang="ru-RU" sz="2000" dirty="0" smtClean="0"/>
              <a:t>могу я тобой, и </a:t>
            </a:r>
            <a:r>
              <a:rPr lang="ru-RU" sz="2000" dirty="0" smtClean="0"/>
              <a:t>пустить </a:t>
            </a:r>
            <a:r>
              <a:rPr lang="ru-RU" sz="2000" dirty="0" smtClean="0"/>
              <a:t>на </a:t>
            </a:r>
            <a:r>
              <a:rPr lang="ru-RU" sz="2000" dirty="0" smtClean="0"/>
              <a:t>свободу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Когти вонзивши </a:t>
            </a:r>
            <a:r>
              <a:rPr lang="ru-RU" sz="2000" dirty="0" smtClean="0"/>
              <a:t>в него и неся его в тучах </a:t>
            </a:r>
            <a:r>
              <a:rPr lang="ru-RU" sz="2000" dirty="0" smtClean="0"/>
              <a:t>высоких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Разума </a:t>
            </a:r>
            <a:r>
              <a:rPr lang="ru-RU" sz="2000" dirty="0" smtClean="0"/>
              <a:t>тот не </a:t>
            </a:r>
            <a:r>
              <a:rPr lang="ru-RU" sz="2000" dirty="0" smtClean="0"/>
              <a:t>имеет</a:t>
            </a:r>
            <a:r>
              <a:rPr lang="ru-RU" sz="2000" dirty="0" smtClean="0"/>
              <a:t>, кто </a:t>
            </a:r>
            <a:r>
              <a:rPr lang="ru-RU" sz="2000" dirty="0" smtClean="0"/>
              <a:t>мериться </a:t>
            </a:r>
            <a:r>
              <a:rPr lang="ru-RU" sz="2000" dirty="0" smtClean="0"/>
              <a:t>хочет с </a:t>
            </a:r>
            <a:r>
              <a:rPr lang="ru-RU" sz="2000" dirty="0" smtClean="0"/>
              <a:t>сильнейшим</a:t>
            </a:r>
            <a:r>
              <a:rPr lang="ru-RU" sz="2000" dirty="0" smtClean="0"/>
              <a:t>:</a:t>
            </a:r>
            <a:br>
              <a:rPr lang="ru-RU" sz="2000" dirty="0" smtClean="0"/>
            </a:br>
            <a:r>
              <a:rPr lang="ru-RU" sz="2000" dirty="0" smtClean="0"/>
              <a:t>Не </a:t>
            </a:r>
            <a:r>
              <a:rPr lang="ru-RU" sz="2000" dirty="0" smtClean="0"/>
              <a:t>победит </a:t>
            </a:r>
            <a:r>
              <a:rPr lang="ru-RU" sz="2000" dirty="0" smtClean="0"/>
              <a:t>он его — к </a:t>
            </a:r>
            <a:r>
              <a:rPr lang="ru-RU" sz="2000" dirty="0" smtClean="0"/>
              <a:t>униженью </a:t>
            </a:r>
            <a:r>
              <a:rPr lang="ru-RU" sz="2000" dirty="0" smtClean="0"/>
              <a:t>лишь горе </a:t>
            </a:r>
            <a:r>
              <a:rPr lang="ru-RU" sz="2000" dirty="0" smtClean="0"/>
              <a:t>прибавит</a:t>
            </a:r>
            <a:r>
              <a:rPr lang="ru-RU" sz="2000" dirty="0" smtClean="0"/>
              <a:t>!»</a:t>
            </a:r>
            <a:br>
              <a:rPr lang="ru-RU" sz="2000" dirty="0" smtClean="0"/>
            </a:br>
            <a:r>
              <a:rPr lang="ru-RU" sz="2000" dirty="0" smtClean="0"/>
              <a:t>Вот что </a:t>
            </a:r>
            <a:r>
              <a:rPr lang="ru-RU" sz="2000" dirty="0" smtClean="0"/>
              <a:t>стремительный ястреб сказал</a:t>
            </a:r>
            <a:r>
              <a:rPr lang="ru-RU" sz="2000" dirty="0" smtClean="0"/>
              <a:t>, </a:t>
            </a:r>
            <a:r>
              <a:rPr lang="ru-RU" sz="2000" dirty="0" smtClean="0"/>
              <a:t>длиннокрылая птица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 spd="med"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Эзоп (</a:t>
            </a:r>
            <a:r>
              <a:rPr lang="en-US" dirty="0" smtClean="0"/>
              <a:t>VI-V</a:t>
            </a:r>
            <a:r>
              <a:rPr lang="ru-RU" dirty="0" smtClean="0"/>
              <a:t> вв. до н.э.)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Басня 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«Волк 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Ягненок»</a:t>
            </a:r>
            <a:endParaRPr lang="ru-RU" sz="14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 ручейка ягненок с волком встретились,</a:t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Гонимые жаждой. По теченью выше - волк,</a:t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Ягненок ниже. Мучим низкой алчностью,</a:t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Разбойник ищет повода к столкновению.</a:t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"Зачем, -он говорит, - водою мутною</a:t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Питье мне портишь?" </a:t>
            </a:r>
            <a:r>
              <a:rPr lang="ru-RU" sz="1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Кудрошерстый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трепете:</a:t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"Могу ли я такую вызвать жалобу?</a:t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Ведь от тебя ко мне течет вода в реке". </a:t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Волк говорит, бессильный перед истиной: </a:t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"Но ты меня ругал, тому шесть месяцев".</a:t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 тот: "Меня еще и на свете не было".- </a:t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"Так, значит, это твой отец ругал меня",- </a:t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так порешив, казнит его неправедно. </a:t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 людях говорится здесь, которые </a:t>
            </a:r>
            <a:b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Гнетут невинность, выдумавши поводы.</a:t>
            </a:r>
            <a:endParaRPr lang="ru-RU" sz="1400" dirty="0"/>
          </a:p>
        </p:txBody>
      </p:sp>
    </p:spTree>
  </p:cSld>
  <p:clrMapOvr>
    <a:masterClrMapping/>
  </p:clrMapOvr>
  <p:transition spd="med"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260648"/>
            <a:ext cx="6553200" cy="1143000"/>
          </a:xfrm>
        </p:spPr>
        <p:txBody>
          <a:bodyPr/>
          <a:lstStyle/>
          <a:p>
            <a:pPr eaLnBrk="1" hangingPunct="1"/>
            <a:r>
              <a:rPr lang="ru-RU" sz="3600" dirty="0" smtClean="0"/>
              <a:t>Гораций (65-8 до н.э.)- древнеримский поэт</a:t>
            </a:r>
            <a:endParaRPr lang="ru-RU" sz="36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229600" cy="1066800"/>
          </a:xfrm>
        </p:spPr>
        <p:txBody>
          <a:bodyPr/>
          <a:lstStyle/>
          <a:p>
            <a:pPr algn="ctr" eaLnBrk="1" hangingPunct="1"/>
            <a:endParaRPr lang="ru-RU" dirty="0" smtClean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09800" y="4191000"/>
            <a:ext cx="502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3600">
              <a:solidFill>
                <a:schemeClr val="tx2"/>
              </a:solidFill>
            </a:endParaRPr>
          </a:p>
        </p:txBody>
      </p:sp>
      <p:pic>
        <p:nvPicPr>
          <p:cNvPr id="10" name="Рисунок 8" descr="Quintus Horatius Flaccu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525415"/>
            <a:ext cx="3240360" cy="492792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67544" y="5313784"/>
          <a:ext cx="3168352" cy="928686"/>
        </p:xfrm>
        <a:graphic>
          <a:graphicData uri="http://schemas.openxmlformats.org/drawingml/2006/table">
            <a:tbl>
              <a:tblPr/>
              <a:tblGrid>
                <a:gridCol w="3168352"/>
              </a:tblGrid>
              <a:tr h="25360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ru-RU" sz="1150" b="1" dirty="0">
                          <a:solidFill>
                            <a:srgbClr val="252525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Федр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59791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ru-RU" sz="900" dirty="0" smtClean="0">
                          <a:solidFill>
                            <a:srgbClr val="252525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Гравюра </a:t>
                      </a:r>
                      <a:r>
                        <a:rPr lang="ru-RU" sz="900" dirty="0">
                          <a:solidFill>
                            <a:srgbClr val="252525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из голландского издания басен Федра, </a:t>
                      </a:r>
                      <a:r>
                        <a:rPr lang="ru-RU" sz="900" dirty="0" err="1">
                          <a:solidFill>
                            <a:srgbClr val="252525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Маастрихт</a:t>
                      </a:r>
                      <a:r>
                        <a:rPr lang="ru-RU" sz="900" dirty="0">
                          <a:solidFill>
                            <a:srgbClr val="252525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1745 г.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1000"/>
            <a:ext cx="6400800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dirty="0" smtClean="0"/>
              <a:t>Федр (</a:t>
            </a:r>
            <a:r>
              <a:rPr lang="en-US" b="1" dirty="0" smtClean="0"/>
              <a:t>I </a:t>
            </a:r>
            <a:r>
              <a:rPr lang="ru-RU" b="1" dirty="0" smtClean="0"/>
              <a:t>в. н.э.) римский поэт- баснописец</a:t>
            </a:r>
            <a:endParaRPr lang="ru-RU" b="1" dirty="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Рисунок 6" descr="Phaedrus Fabulist 1745 engravin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628800"/>
            <a:ext cx="2343150" cy="3810000"/>
          </a:xfrm>
          <a:prstGeom prst="rect">
            <a:avLst/>
          </a:prstGeom>
          <a:noFill/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851920" y="1556793"/>
          <a:ext cx="4536504" cy="4680520"/>
        </p:xfrm>
        <a:graphic>
          <a:graphicData uri="http://schemas.openxmlformats.org/drawingml/2006/table">
            <a:tbl>
              <a:tblPr/>
              <a:tblGrid>
                <a:gridCol w="4536504"/>
              </a:tblGrid>
              <a:tr h="3335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Лисица и Ворон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4346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Кто счастлив лестью, что в обманчивых словах, –</a:t>
                      </a:r>
                      <a:b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Потерпит кару он в раскаянии позднем.</a:t>
                      </a:r>
                      <a:b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Однажды ворон своровал с окошка сыр</a:t>
                      </a:r>
                      <a:b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 съесть сбирался, на высокий севши сук.</a:t>
                      </a:r>
                      <a:b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Лисица видит – и такую речь ведет:</a:t>
                      </a:r>
                      <a:b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"О, как прекрасен, ворон, перьев блеск твоих,</a:t>
                      </a:r>
                      <a:b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 лице и теле, ворон, сколько красоты.</a:t>
                      </a:r>
                      <a:b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Имел бы голос – лучше птицы б не найти".</a:t>
                      </a:r>
                      <a:b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 глупый ворон, голос высказать спеша,</a:t>
                      </a:r>
                      <a:b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Свой сыр роняет изо рта... Поспешно тут</a:t>
                      </a:r>
                      <a:b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Хитрец лисица жадно в губы сыр берет.</a:t>
                      </a:r>
                      <a:b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3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 стонет глупый, что поддался на обман.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3600" b="1" dirty="0" smtClean="0"/>
              <a:t>Жан де Лафонтен (1621-1695) – французский писатель</a:t>
            </a:r>
            <a:endParaRPr lang="ru-RU" sz="3600" b="1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dirty="0" smtClean="0"/>
              <a:t>Возродил жанр басни в </a:t>
            </a:r>
            <a:r>
              <a:rPr lang="ru-RU" b="1" dirty="0" smtClean="0"/>
              <a:t>Х</a:t>
            </a:r>
            <a:r>
              <a:rPr lang="en-US" b="1" dirty="0" smtClean="0"/>
              <a:t>VII</a:t>
            </a:r>
            <a:r>
              <a:rPr lang="ru-RU" b="1" dirty="0" smtClean="0"/>
              <a:t> веке. В основе многих его басен лежит сюжет басен Эзопа. Он не поучает читателя, а скорее сосредоточен на чувствах своих героев.</a:t>
            </a:r>
            <a:endParaRPr lang="ru-RU" b="1" dirty="0" smtClean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C:\Users\Любовь\Desktop\басни урок\лафонте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484784"/>
            <a:ext cx="4120136" cy="39604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theme/theme1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крылов</Template>
  <TotalTime>527</TotalTime>
  <Words>552</Words>
  <Application>Microsoft Office PowerPoint</Application>
  <PresentationFormat>Экран (4:3)</PresentationFormat>
  <Paragraphs>107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1_Оформление по умолчанию</vt:lpstr>
      <vt:lpstr>Слайд 1</vt:lpstr>
      <vt:lpstr>Повторение. Найдите соответствия</vt:lpstr>
      <vt:lpstr>Самостоятельная работа с учебником</vt:lpstr>
      <vt:lpstr>Гесиод (VIII-VII вв.до н.э.) –  древнегреческий поэт </vt:lpstr>
      <vt:lpstr>Слайд 5</vt:lpstr>
      <vt:lpstr>Эзоп (VI-V вв. до н.э.)</vt:lpstr>
      <vt:lpstr>Гораций (65-8 до н.э.)- древнеримский поэт</vt:lpstr>
      <vt:lpstr>Слайд 8</vt:lpstr>
      <vt:lpstr>Жан де Лафонтен (1621-1695) – французский писатель</vt:lpstr>
      <vt:lpstr> Лессинг (1729-1781) – немецкий поэт</vt:lpstr>
      <vt:lpstr>Ломоносов Михаил Васильевич</vt:lpstr>
      <vt:lpstr>Сумароков Александр Петрович (1717 – 1777)</vt:lpstr>
      <vt:lpstr>Слайд 13</vt:lpstr>
      <vt:lpstr>Крылов Иван Андреевич (1769-1844)</vt:lpstr>
      <vt:lpstr>Особенности басни</vt:lpstr>
      <vt:lpstr>Слайд 16</vt:lpstr>
      <vt:lpstr>Слайд 17</vt:lpstr>
      <vt:lpstr>Домашнее задание</vt:lpstr>
      <vt:lpstr>Использованные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Любовь</dc:creator>
  <cp:lastModifiedBy>Любовь</cp:lastModifiedBy>
  <cp:revision>31</cp:revision>
  <dcterms:created xsi:type="dcterms:W3CDTF">2016-12-04T11:14:38Z</dcterms:created>
  <dcterms:modified xsi:type="dcterms:W3CDTF">2016-12-04T20:12:21Z</dcterms:modified>
</cp:coreProperties>
</file>